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4" y="8595251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500"/>
                </a:moveTo>
                <a:lnTo>
                  <a:pt x="490625" y="2229500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5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9" y="3387000"/>
                </a:moveTo>
                <a:lnTo>
                  <a:pt x="501141" y="3387000"/>
                </a:lnTo>
                <a:lnTo>
                  <a:pt x="0" y="2886075"/>
                </a:lnTo>
                <a:lnTo>
                  <a:pt x="2887322" y="0"/>
                </a:lnTo>
                <a:lnTo>
                  <a:pt x="5772146" y="2886075"/>
                </a:lnTo>
                <a:lnTo>
                  <a:pt x="5271439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730" y="1243038"/>
            <a:ext cx="12958874" cy="863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hyperlink" Target="mailto:addyouremail@freepik.com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33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552" y="2903702"/>
            <a:ext cx="8384540" cy="3585845"/>
          </a:xfrm>
          <a:prstGeom prst="rect">
            <a:avLst/>
          </a:prstGeom>
        </p:spPr>
        <p:txBody>
          <a:bodyPr wrap="square" lIns="0" tIns="182245" rIns="0" bIns="0" rtlCol="0" vert="horz">
            <a:spAutoFit/>
          </a:bodyPr>
          <a:lstStyle/>
          <a:p>
            <a:pPr marL="12700" marR="5080">
              <a:lnSpc>
                <a:spcPts val="6670"/>
              </a:lnSpc>
              <a:spcBef>
                <a:spcPts val="1435"/>
              </a:spcBef>
            </a:pPr>
            <a:r>
              <a:rPr dirty="0" sz="6650" spc="-30">
                <a:solidFill>
                  <a:srgbClr val="FFFFFF"/>
                </a:solidFill>
                <a:latin typeface="Source Serif 4"/>
                <a:cs typeface="Source Serif 4"/>
              </a:rPr>
              <a:t>Exploring</a:t>
            </a:r>
            <a:r>
              <a:rPr dirty="0" sz="6650" spc="-19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dirty="0" sz="6650">
                <a:solidFill>
                  <a:srgbClr val="FFFFFF"/>
                </a:solidFill>
                <a:latin typeface="Source Serif 4"/>
                <a:cs typeface="Source Serif 4"/>
              </a:rPr>
              <a:t>the</a:t>
            </a:r>
            <a:r>
              <a:rPr dirty="0" sz="6650" spc="-19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dirty="0" sz="6650" spc="-10">
                <a:solidFill>
                  <a:srgbClr val="FFFFFF"/>
                </a:solidFill>
                <a:latin typeface="Source Serif 4"/>
                <a:cs typeface="Source Serif 4"/>
              </a:rPr>
              <a:t>Siamese </a:t>
            </a:r>
            <a:r>
              <a:rPr dirty="0" sz="6650" spc="-35">
                <a:solidFill>
                  <a:srgbClr val="FFFFFF"/>
                </a:solidFill>
                <a:latin typeface="Source Serif 4"/>
                <a:cs typeface="Source Serif 4"/>
              </a:rPr>
              <a:t>Network:</a:t>
            </a:r>
            <a:r>
              <a:rPr dirty="0" sz="6650" spc="-26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dirty="0" sz="6650" spc="-175">
                <a:solidFill>
                  <a:srgbClr val="FFFFFF"/>
                </a:solidFill>
                <a:latin typeface="Source Serif 4"/>
                <a:cs typeface="Source Serif 4"/>
              </a:rPr>
              <a:t>Unveiling</a:t>
            </a:r>
            <a:r>
              <a:rPr dirty="0" sz="6650" spc="-215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dirty="0" sz="6650" spc="25">
                <a:solidFill>
                  <a:srgbClr val="FFFFFF"/>
                </a:solidFill>
                <a:latin typeface="Source Serif 4"/>
                <a:cs typeface="Source Serif 4"/>
              </a:rPr>
              <a:t>its </a:t>
            </a:r>
            <a:r>
              <a:rPr dirty="0" sz="6650" spc="-45">
                <a:solidFill>
                  <a:srgbClr val="FFFFFF"/>
                </a:solidFill>
                <a:latin typeface="Source Serif 4"/>
                <a:cs typeface="Source Serif 4"/>
              </a:rPr>
              <a:t>Applications</a:t>
            </a:r>
            <a:r>
              <a:rPr dirty="0" sz="6650" spc="-29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dirty="0" sz="6650" spc="-25">
                <a:solidFill>
                  <a:srgbClr val="FFFFFF"/>
                </a:solidFill>
                <a:latin typeface="Source Serif 4"/>
                <a:cs typeface="Source Serif 4"/>
              </a:rPr>
              <a:t>and </a:t>
            </a:r>
            <a:r>
              <a:rPr dirty="0" sz="6650" spc="-10">
                <a:solidFill>
                  <a:srgbClr val="FFFFFF"/>
                </a:solidFill>
                <a:latin typeface="Source Serif 4"/>
                <a:cs typeface="Source Serif 4"/>
              </a:rPr>
              <a:t>Potential</a:t>
            </a:r>
            <a:endParaRPr sz="6650">
              <a:latin typeface="Source Serif 4"/>
              <a:cs typeface="Source Serif 4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1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 descr="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282889"/>
            <a:ext cx="7122159" cy="6083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800" spc="-25"/>
              <a:t>Challenges</a:t>
            </a:r>
            <a:r>
              <a:rPr dirty="0" sz="3800" spc="-140"/>
              <a:t> </a:t>
            </a:r>
            <a:r>
              <a:rPr dirty="0" sz="3800"/>
              <a:t>and</a:t>
            </a:r>
            <a:r>
              <a:rPr dirty="0" sz="3800" spc="-140"/>
              <a:t> </a:t>
            </a:r>
            <a:r>
              <a:rPr dirty="0" sz="3800" spc="-20"/>
              <a:t>Future</a:t>
            </a:r>
            <a:r>
              <a:rPr dirty="0" sz="3800" spc="-135"/>
              <a:t> </a:t>
            </a:r>
            <a:r>
              <a:rPr dirty="0" sz="3800" spc="-10"/>
              <a:t>Directions</a:t>
            </a:r>
            <a:endParaRPr sz="38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7784" y="3916059"/>
            <a:ext cx="2856424" cy="36048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4611" y="4355586"/>
            <a:ext cx="1900848" cy="334026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35215" y="5154309"/>
            <a:ext cx="3593646" cy="35411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81367" y="5563884"/>
            <a:ext cx="3224488" cy="27944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515767" y="3916059"/>
            <a:ext cx="2097067" cy="35411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221897" y="4335159"/>
            <a:ext cx="3181517" cy="36048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07784" y="5563884"/>
            <a:ext cx="2379204" cy="358303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9489224" y="3016316"/>
            <a:ext cx="6446520" cy="167513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141605">
              <a:lnSpc>
                <a:spcPts val="3229"/>
              </a:lnSpc>
              <a:spcBef>
                <a:spcPts val="215"/>
              </a:spcBef>
            </a:pP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shown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Trebuchet MS"/>
                <a:cs typeface="Trebuchet MS"/>
              </a:rPr>
              <a:t>great 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promise,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address.</a:t>
            </a:r>
            <a:endParaRPr sz="2700">
              <a:latin typeface="Trebuchet MS"/>
              <a:cs typeface="Trebuchet MS"/>
            </a:endParaRPr>
          </a:p>
          <a:p>
            <a:pPr marL="2860040">
              <a:lnSpc>
                <a:spcPts val="3115"/>
              </a:lnSpc>
            </a:pPr>
            <a:r>
              <a:rPr dirty="0" sz="270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  <a:p>
            <a:pPr marL="1934210">
              <a:lnSpc>
                <a:spcPct val="100000"/>
              </a:lnSpc>
              <a:spcBef>
                <a:spcPts val="60"/>
              </a:spcBef>
              <a:tabLst>
                <a:tab pos="5977890" algn="l"/>
              </a:tabLst>
            </a:pP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5714257" y="5073716"/>
            <a:ext cx="977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489224" y="4664141"/>
            <a:ext cx="6234430" cy="125603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</a:pP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areas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further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exploration.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Future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directions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endParaRPr sz="2700">
              <a:latin typeface="Trebuchet MS"/>
              <a:cs typeface="Trebuchet MS"/>
            </a:endParaRPr>
          </a:p>
          <a:p>
            <a:pPr marL="2407920">
              <a:lnSpc>
                <a:spcPts val="3115"/>
              </a:lnSpc>
            </a:pP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891363" y="5483291"/>
            <a:ext cx="1016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4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3"/>
                </a:lnTo>
                <a:lnTo>
                  <a:pt x="0" y="19849"/>
                </a:lnTo>
                <a:lnTo>
                  <a:pt x="19849" y="0"/>
                </a:lnTo>
                <a:lnTo>
                  <a:pt x="1634971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7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3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6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054" rIns="0" bIns="0" rtlCol="0" vert="horz">
            <a:spAutoFit/>
          </a:bodyPr>
          <a:lstStyle/>
          <a:p>
            <a:pPr marL="436499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Applications</a:t>
            </a:r>
            <a:r>
              <a:rPr dirty="0" spc="-200"/>
              <a:t> </a:t>
            </a:r>
            <a:r>
              <a:rPr dirty="0" spc="-45"/>
              <a:t>in</a:t>
            </a:r>
            <a:r>
              <a:rPr dirty="0" spc="-195"/>
              <a:t> </a:t>
            </a:r>
            <a:r>
              <a:rPr dirty="0" spc="-35"/>
              <a:t>Healthcare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0592" y="4333300"/>
            <a:ext cx="2843282" cy="40806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8807" y="4333300"/>
            <a:ext cx="3740108" cy="41054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68488" y="4832814"/>
            <a:ext cx="3096727" cy="38480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44135" y="5743000"/>
            <a:ext cx="2452328" cy="41054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620349" y="3309827"/>
            <a:ext cx="6370320" cy="142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10"/>
              </a:spcBef>
            </a:pP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immense 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dirty="0" sz="30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45">
                <a:solidFill>
                  <a:srgbClr val="FFFFFF"/>
                </a:solidFill>
                <a:latin typeface="Trebuchet MS"/>
                <a:cs typeface="Trebuchet MS"/>
              </a:rPr>
              <a:t>healthcare.</a:t>
            </a:r>
            <a:r>
              <a:rPr dirty="0" sz="30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aid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3050">
              <a:latin typeface="Trebuchet MS"/>
              <a:cs typeface="Trebuchet MS"/>
            </a:endParaRPr>
          </a:p>
          <a:p>
            <a:pPr marL="2870835">
              <a:lnSpc>
                <a:spcPct val="100000"/>
              </a:lnSpc>
              <a:spcBef>
                <a:spcPts val="15"/>
              </a:spcBef>
            </a:pPr>
            <a:r>
              <a:rPr dirty="0" sz="30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414056" y="4243277"/>
            <a:ext cx="107950" cy="4940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620349" y="4719527"/>
            <a:ext cx="6692265" cy="23609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856354" algn="l"/>
              </a:tabLst>
            </a:pP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50" spc="-4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comparing</a:t>
            </a: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ct val="100400"/>
              </a:lnSpc>
              <a:tabLst>
                <a:tab pos="3975735" algn="l"/>
              </a:tabLst>
            </a:pPr>
            <a:r>
              <a:rPr dirty="0" sz="3050" spc="-125">
                <a:solidFill>
                  <a:srgbClr val="FFFFFF"/>
                </a:solidFill>
                <a:latin typeface="Trebuchet MS"/>
                <a:cs typeface="Trebuchet MS"/>
              </a:rPr>
              <a:t>medical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55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assist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	of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abnormalities </a:t>
            </a: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personalized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treatment recommendations.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0788" y="0"/>
            <a:ext cx="5647690" cy="5734685"/>
            <a:chOff x="12640788" y="0"/>
            <a:chExt cx="5647690" cy="5734685"/>
          </a:xfrm>
        </p:grpSpPr>
        <p:sp>
          <p:nvSpPr>
            <p:cNvPr id="3" name="object 3" descr=""/>
            <p:cNvSpPr/>
            <p:nvPr/>
          </p:nvSpPr>
          <p:spPr>
            <a:xfrm>
              <a:off x="16373135" y="2795252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4" y="175174"/>
                  </a:lnTo>
                  <a:lnTo>
                    <a:pt x="1914864" y="2225947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6" y="3611999"/>
                </a:lnTo>
                <a:lnTo>
                  <a:pt x="0" y="3225462"/>
                </a:lnTo>
                <a:lnTo>
                  <a:pt x="3224212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605457" y="815619"/>
            <a:ext cx="6682740" cy="8823325"/>
            <a:chOff x="11605457" y="815619"/>
            <a:chExt cx="6682740" cy="8823325"/>
          </a:xfrm>
        </p:grpSpPr>
        <p:sp>
          <p:nvSpPr>
            <p:cNvPr id="7" name="object 7" descr=""/>
            <p:cNvSpPr/>
            <p:nvPr/>
          </p:nvSpPr>
          <p:spPr>
            <a:xfrm>
              <a:off x="15857501" y="815619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30"/>
                  </a:moveTo>
                  <a:lnTo>
                    <a:pt x="0" y="2430497"/>
                  </a:lnTo>
                  <a:lnTo>
                    <a:pt x="2430497" y="0"/>
                  </a:lnTo>
                  <a:lnTo>
                    <a:pt x="2430497" y="386963"/>
                  </a:lnTo>
                  <a:lnTo>
                    <a:pt x="194729" y="262273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262730" y="1243038"/>
            <a:ext cx="6099810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Applications</a:t>
            </a:r>
            <a:r>
              <a:rPr dirty="0" spc="-200"/>
              <a:t> </a:t>
            </a:r>
            <a:r>
              <a:rPr dirty="0" spc="-45"/>
              <a:t>in</a:t>
            </a:r>
            <a:r>
              <a:rPr dirty="0" spc="-195"/>
              <a:t> </a:t>
            </a:r>
            <a:r>
              <a:rPr dirty="0" spc="-60"/>
              <a:t>Finance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1520" y="3532811"/>
            <a:ext cx="2527689" cy="31825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19423" y="3532811"/>
            <a:ext cx="927560" cy="31825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2024" y="4022800"/>
            <a:ext cx="1169217" cy="38480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5964" y="3999536"/>
            <a:ext cx="3127135" cy="408068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967967" y="2976063"/>
            <a:ext cx="6381115" cy="3303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2384" marR="5080" indent="47625">
              <a:lnSpc>
                <a:spcPct val="100400"/>
              </a:lnSpc>
              <a:spcBef>
                <a:spcPts val="110"/>
              </a:spcBef>
              <a:tabLst>
                <a:tab pos="5261610" algn="l"/>
              </a:tabLst>
            </a:pP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ﬁnd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3050" spc="-114">
                <a:solidFill>
                  <a:srgbClr val="FFFFFF"/>
                </a:solidFill>
                <a:latin typeface="Trebuchet MS"/>
                <a:cs typeface="Trebuchet MS"/>
              </a:rPr>
              <a:t>ﬁnance,</a:t>
            </a:r>
            <a:r>
              <a:rPr dirty="0" sz="30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30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5"/>
              </a:spcBef>
              <a:tabLst>
                <a:tab pos="4031615" algn="l"/>
              </a:tabLst>
            </a:pPr>
            <a:r>
              <a:rPr dirty="0" sz="3050" spc="-484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50" spc="-4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endParaRPr sz="3050">
              <a:latin typeface="Trebuchet MS"/>
              <a:cs typeface="Trebuchet MS"/>
            </a:endParaRPr>
          </a:p>
          <a:p>
            <a:pPr algn="r" marL="12700" marR="5080" indent="814069">
              <a:lnSpc>
                <a:spcPct val="100400"/>
              </a:lnSpc>
              <a:spcBef>
                <a:spcPts val="75"/>
              </a:spcBef>
            </a:pP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analyzing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55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Siamese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5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fraudulent </a:t>
            </a:r>
            <a:r>
              <a:rPr dirty="0" sz="3050" spc="-120">
                <a:solidFill>
                  <a:srgbClr val="FFFFFF"/>
                </a:solidFill>
                <a:latin typeface="Trebuchet MS"/>
                <a:cs typeface="Trebuchet MS"/>
              </a:rPr>
              <a:t>patterns,</a:t>
            </a:r>
            <a:r>
              <a:rPr dirty="0" sz="30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35">
                <a:solidFill>
                  <a:srgbClr val="FFFFFF"/>
                </a:solidFill>
                <a:latin typeface="Trebuchet MS"/>
                <a:cs typeface="Trebuchet MS"/>
              </a:rPr>
              <a:t>predict 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creditworthiness,</a:t>
            </a:r>
            <a:r>
              <a:rPr dirty="0" sz="30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050" spc="-7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70">
                <a:solidFill>
                  <a:srgbClr val="FFFFFF"/>
                </a:solidFill>
                <a:latin typeface="Trebuchet MS"/>
                <a:cs typeface="Trebuchet MS"/>
              </a:rPr>
              <a:t>informed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70">
                <a:solidFill>
                  <a:srgbClr val="FFFFFF"/>
                </a:solidFill>
                <a:latin typeface="Trebuchet MS"/>
                <a:cs typeface="Trebuchet MS"/>
              </a:rPr>
              <a:t>trading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decisions.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7" name="object 17" descr="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6"/>
                  </a:moveTo>
                  <a:lnTo>
                    <a:pt x="0" y="4070046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 descr="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2"/>
                  </a:moveTo>
                  <a:lnTo>
                    <a:pt x="0" y="729121"/>
                  </a:lnTo>
                  <a:lnTo>
                    <a:pt x="729121" y="0"/>
                  </a:lnTo>
                  <a:lnTo>
                    <a:pt x="2749606" y="0"/>
                  </a:lnTo>
                  <a:lnTo>
                    <a:pt x="2941374" y="191368"/>
                  </a:lnTo>
                  <a:lnTo>
                    <a:pt x="1203062" y="1929682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 descr=""/>
            <p:cNvSpPr/>
            <p:nvPr/>
          </p:nvSpPr>
          <p:spPr>
            <a:xfrm>
              <a:off x="5334276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8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1" y="5328981"/>
                </a:moveTo>
                <a:lnTo>
                  <a:pt x="0" y="2103519"/>
                </a:lnTo>
                <a:lnTo>
                  <a:pt x="2105150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1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6616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2"/>
                </a:moveTo>
                <a:lnTo>
                  <a:pt x="0" y="0"/>
                </a:lnTo>
                <a:lnTo>
                  <a:pt x="4334645" y="0"/>
                </a:lnTo>
                <a:lnTo>
                  <a:pt x="2167322" y="2166482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2443" y="6079529"/>
            <a:ext cx="2277611" cy="41054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1735" y="6079529"/>
            <a:ext cx="3164227" cy="41054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71644" y="6079529"/>
            <a:ext cx="4253761" cy="41036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67647" y="4669829"/>
            <a:ext cx="2791469" cy="41054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3821" y="5136554"/>
            <a:ext cx="2215837" cy="40330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95219" y="5636068"/>
            <a:ext cx="2961467" cy="38480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48035" y="5613758"/>
            <a:ext cx="2631959" cy="31730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77407" y="5613758"/>
            <a:ext cx="3476808" cy="407114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4301761" y="4113081"/>
            <a:ext cx="9423400" cy="9607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 indent="244475">
              <a:lnSpc>
                <a:spcPct val="100400"/>
              </a:lnSpc>
              <a:spcBef>
                <a:spcPts val="110"/>
              </a:spcBef>
            </a:pP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Trebuchet MS"/>
                <a:cs typeface="Trebuchet MS"/>
              </a:rPr>
              <a:t>emerged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Trebuchet MS"/>
                <a:cs typeface="Trebuchet MS"/>
              </a:rPr>
              <a:t>powerful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3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14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r>
              <a:rPr dirty="0" sz="30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2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20">
                <a:solidFill>
                  <a:srgbClr val="FFFFFF"/>
                </a:solidFill>
                <a:latin typeface="Trebuchet MS"/>
                <a:cs typeface="Trebuchet MS"/>
              </a:rPr>
              <a:t>ability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011397" y="5046531"/>
            <a:ext cx="3751579" cy="9702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07975">
              <a:lnSpc>
                <a:spcPct val="100000"/>
              </a:lnSpc>
              <a:spcBef>
                <a:spcPts val="125"/>
              </a:spcBef>
            </a:pP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handle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55695" algn="l"/>
              </a:tabLst>
            </a:pPr>
            <a:r>
              <a:rPr dirty="0" sz="3050" spc="-2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553913" y="5046531"/>
            <a:ext cx="5410835" cy="9702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makes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domains</a:t>
            </a:r>
            <a:endParaRPr sz="3050">
              <a:latin typeface="Trebuchet MS"/>
              <a:cs typeface="Trebuchet MS"/>
            </a:endParaRPr>
          </a:p>
          <a:p>
            <a:pPr algn="ctr" marR="1446530">
              <a:lnSpc>
                <a:spcPct val="100000"/>
              </a:lnSpc>
              <a:spcBef>
                <a:spcPts val="90"/>
              </a:spcBef>
            </a:pPr>
            <a:r>
              <a:rPr dirty="0" sz="30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320465" y="5989506"/>
            <a:ext cx="3448685" cy="4940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352800" algn="l"/>
              </a:tabLst>
            </a:pPr>
            <a:r>
              <a:rPr dirty="0" sz="30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4110575" y="5522781"/>
            <a:ext cx="149860" cy="960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25"/>
              </a:spcBef>
            </a:pPr>
            <a:r>
              <a:rPr dirty="0" sz="30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0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425883" y="6456231"/>
            <a:ext cx="9419590" cy="9607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1285" marR="5080" indent="-109220">
              <a:lnSpc>
                <a:spcPct val="100400"/>
              </a:lnSpc>
              <a:spcBef>
                <a:spcPts val="110"/>
              </a:spcBef>
            </a:pP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35">
                <a:solidFill>
                  <a:srgbClr val="FFFFFF"/>
                </a:solidFill>
                <a:latin typeface="Trebuchet MS"/>
                <a:cs typeface="Trebuchet MS"/>
              </a:rPr>
              <a:t>more.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research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progresses,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3050" spc="-70">
                <a:solidFill>
                  <a:srgbClr val="FFFFFF"/>
                </a:solidFill>
                <a:latin typeface="Trebuchet MS"/>
                <a:cs typeface="Trebuchet MS"/>
              </a:rPr>
              <a:t>continue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0">
                <a:solidFill>
                  <a:srgbClr val="FFFFFF"/>
                </a:solidFill>
                <a:latin typeface="Trebuchet MS"/>
                <a:cs typeface="Trebuchet MS"/>
              </a:rPr>
              <a:t>unlock</a:t>
            </a:r>
            <a:r>
              <a:rPr dirty="0" sz="30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3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possibilities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advancements.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7180089" y="2246606"/>
            <a:ext cx="3239770" cy="814069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150" spc="-70"/>
              <a:t>Conclusion</a:t>
            </a:r>
            <a:endParaRPr sz="5150"/>
          </a:p>
        </p:txBody>
      </p:sp>
      <p:sp>
        <p:nvSpPr>
          <p:cNvPr id="26" name="object 26" descr="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5001" y="1084999"/>
            <a:ext cx="9143365" cy="7596505"/>
            <a:chOff x="9145001" y="1084999"/>
            <a:chExt cx="9143365" cy="7596505"/>
          </a:xfrm>
        </p:grpSpPr>
        <p:sp>
          <p:nvSpPr>
            <p:cNvPr id="3" name="object 3" descr=""/>
            <p:cNvSpPr/>
            <p:nvPr/>
          </p:nvSpPr>
          <p:spPr>
            <a:xfrm>
              <a:off x="11162741" y="2232506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27500" y="1562499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w="819150" h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569103" y="1637499"/>
              <a:ext cx="809625" cy="666750"/>
            </a:xfrm>
            <a:custGeom>
              <a:avLst/>
              <a:gdLst/>
              <a:ahLst/>
              <a:cxnLst/>
              <a:rect l="l" t="t" r="r" b="b"/>
              <a:pathLst>
                <a:path w="809625" h="666750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w="809625" h="666750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w="809625" h="666750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w="809625" h="666750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w="809625" h="666750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w="809625" h="666750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w="809625" h="666750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w="809625" h="666750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1075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703111" y="1853976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w="143509" h="429894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3582498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31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64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61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98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98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12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604993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w="819150" h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69"/>
                  </a:lnTo>
                  <a:lnTo>
                    <a:pt x="73139" y="810856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86" y="1755960"/>
              <a:ext cx="95483" cy="9798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6824" y="2361094"/>
            <a:ext cx="4216400" cy="14084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050" spc="-10"/>
              <a:t>Thanks!</a:t>
            </a:r>
            <a:endParaRPr sz="9050"/>
          </a:p>
        </p:txBody>
      </p:sp>
      <p:sp>
        <p:nvSpPr>
          <p:cNvPr id="17" name="object 17" descr=""/>
          <p:cNvSpPr txBox="1"/>
          <p:nvPr/>
        </p:nvSpPr>
        <p:spPr>
          <a:xfrm>
            <a:off x="2959403" y="4713409"/>
            <a:ext cx="4655185" cy="3034665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algn="ctr" marL="12700" marR="5080">
              <a:lnSpc>
                <a:spcPts val="5100"/>
              </a:lnSpc>
              <a:spcBef>
                <a:spcPts val="1120"/>
              </a:spcBef>
            </a:pPr>
            <a:r>
              <a:rPr dirty="0" sz="5100" spc="-145">
                <a:solidFill>
                  <a:srgbClr val="FFFFFF"/>
                </a:solidFill>
                <a:latin typeface="Source Serif 4"/>
                <a:cs typeface="Source Serif 4"/>
              </a:rPr>
              <a:t>Do</a:t>
            </a:r>
            <a:r>
              <a:rPr dirty="0" sz="5100" spc="-155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dirty="0" sz="5100">
                <a:solidFill>
                  <a:srgbClr val="FFFFFF"/>
                </a:solidFill>
                <a:latin typeface="Source Serif 4"/>
                <a:cs typeface="Source Serif 4"/>
              </a:rPr>
              <a:t>you</a:t>
            </a:r>
            <a:r>
              <a:rPr dirty="0" sz="5100" spc="-27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dirty="0" sz="5100" spc="-35">
                <a:solidFill>
                  <a:srgbClr val="FFFFFF"/>
                </a:solidFill>
                <a:latin typeface="Source Serif 4"/>
                <a:cs typeface="Source Serif 4"/>
              </a:rPr>
              <a:t>have</a:t>
            </a:r>
            <a:r>
              <a:rPr dirty="0" sz="5100" spc="-21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dirty="0" sz="5100" spc="-25">
                <a:solidFill>
                  <a:srgbClr val="FFFFFF"/>
                </a:solidFill>
                <a:latin typeface="Source Serif 4"/>
                <a:cs typeface="Source Serif 4"/>
              </a:rPr>
              <a:t>any </a:t>
            </a:r>
            <a:r>
              <a:rPr dirty="0" sz="5100" spc="-10">
                <a:solidFill>
                  <a:srgbClr val="FFFFFF"/>
                </a:solidFill>
                <a:latin typeface="Source Serif 4"/>
                <a:cs typeface="Source Serif 4"/>
              </a:rPr>
              <a:t>questions?</a:t>
            </a:r>
            <a:endParaRPr sz="5100">
              <a:latin typeface="Source Serif 4"/>
              <a:cs typeface="Source Serif 4"/>
            </a:endParaRPr>
          </a:p>
          <a:p>
            <a:pPr algn="ctr">
              <a:lnSpc>
                <a:spcPts val="3365"/>
              </a:lnSpc>
              <a:spcBef>
                <a:spcPts val="2655"/>
              </a:spcBef>
            </a:pP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addyouremail@freepik.com</a:t>
            </a:r>
            <a:endParaRPr sz="3050">
              <a:latin typeface="Trebuchet MS"/>
              <a:cs typeface="Trebuchet MS"/>
            </a:endParaRPr>
          </a:p>
          <a:p>
            <a:pPr algn="ctr">
              <a:lnSpc>
                <a:spcPts val="3075"/>
              </a:lnSpc>
            </a:pPr>
            <a:r>
              <a:rPr dirty="0" sz="3050" spc="-204">
                <a:solidFill>
                  <a:srgbClr val="FFFFFF"/>
                </a:solidFill>
                <a:latin typeface="Trebuchet MS"/>
                <a:cs typeface="Trebuchet MS"/>
              </a:rPr>
              <a:t>+91</a:t>
            </a:r>
            <a:r>
              <a:rPr dirty="0" sz="30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620</a:t>
            </a:r>
            <a:r>
              <a:rPr dirty="0" sz="30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421</a:t>
            </a:r>
            <a:r>
              <a:rPr dirty="0" sz="30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838</a:t>
            </a:r>
            <a:endParaRPr sz="3050">
              <a:latin typeface="Trebuchet MS"/>
              <a:cs typeface="Trebuchet MS"/>
            </a:endParaRPr>
          </a:p>
          <a:p>
            <a:pPr algn="ctr">
              <a:lnSpc>
                <a:spcPts val="3365"/>
              </a:lnSpc>
            </a:pP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yourwebsite.com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2287522" y="4498135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75882" y="0"/>
            <a:ext cx="17206595" cy="10280650"/>
            <a:chOff x="1075882" y="0"/>
            <a:chExt cx="17206595" cy="102806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882" y="5792"/>
              <a:ext cx="16215617" cy="957844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84376" y="1943672"/>
            <a:ext cx="3330575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Introduction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2287557" y="3671406"/>
            <a:ext cx="5623560" cy="3575685"/>
            <a:chOff x="12287557" y="3671406"/>
            <a:chExt cx="5623560" cy="357568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1490" y="3671406"/>
              <a:ext cx="2561044" cy="2794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4017" y="5319231"/>
              <a:ext cx="1736644" cy="35411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5284" y="5728806"/>
              <a:ext cx="1282003" cy="35411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38894" y="6158807"/>
              <a:ext cx="871406" cy="33787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87557" y="6568382"/>
              <a:ext cx="1629244" cy="33787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84685" y="6548793"/>
              <a:ext cx="2310995" cy="27860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8924" y="6568382"/>
              <a:ext cx="1341391" cy="33787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51217" y="6967893"/>
              <a:ext cx="1634109" cy="278606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1995442" y="3590812"/>
            <a:ext cx="5926455" cy="290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L="12700" marR="5080" indent="3382010">
              <a:lnSpc>
                <a:spcPct val="100299"/>
              </a:lnSpc>
              <a:spcBef>
                <a:spcPts val="90"/>
              </a:spcBef>
            </a:pP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deep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gained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signiﬁcant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attention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remarkable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endParaRPr sz="2700">
              <a:latin typeface="Trebuchet MS"/>
              <a:cs typeface="Trebuchet MS"/>
            </a:endParaRPr>
          </a:p>
          <a:p>
            <a:pPr marL="357505">
              <a:lnSpc>
                <a:spcPts val="3220"/>
              </a:lnSpc>
            </a:pP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presentation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explores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2700">
              <a:latin typeface="Trebuchet MS"/>
              <a:cs typeface="Trebuchet MS"/>
            </a:endParaRPr>
          </a:p>
          <a:p>
            <a:pPr marL="644525" marR="5080" indent="-481330">
              <a:lnSpc>
                <a:spcPts val="3229"/>
              </a:lnSpc>
              <a:spcBef>
                <a:spcPts val="95"/>
              </a:spcBef>
              <a:tabLst>
                <a:tab pos="2180590" algn="l"/>
              </a:tabLst>
            </a:pP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Networks.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delve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utilization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913539" y="6467362"/>
            <a:ext cx="977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6282137" y="6467362"/>
            <a:ext cx="1639570" cy="855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270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more.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 descr="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35001" y="3474686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3"/>
                  </a:moveTo>
                  <a:lnTo>
                    <a:pt x="0" y="1751434"/>
                  </a:lnTo>
                  <a:lnTo>
                    <a:pt x="1752997" y="0"/>
                  </a:lnTo>
                  <a:lnTo>
                    <a:pt x="1752997" y="386504"/>
                  </a:lnTo>
                  <a:lnTo>
                    <a:pt x="194729" y="1946163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4062767"/>
            <a:ext cx="5688965" cy="6224270"/>
            <a:chOff x="0" y="4062767"/>
            <a:chExt cx="5688965" cy="6224270"/>
          </a:xfrm>
        </p:grpSpPr>
        <p:sp>
          <p:nvSpPr>
            <p:cNvPr id="7" name="object 7" descr="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062767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0883" y="4996093"/>
              <a:ext cx="1046927" cy="25901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9144" y="4586518"/>
              <a:ext cx="1629244" cy="33787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40004" y="2428772"/>
            <a:ext cx="4881245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Image</a:t>
            </a:r>
            <a:r>
              <a:rPr dirty="0" spc="-160"/>
              <a:t> </a:t>
            </a:r>
            <a:r>
              <a:rPr dirty="0" spc="-35"/>
              <a:t>Recognition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40233" y="4176943"/>
            <a:ext cx="871406" cy="33787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6577" y="4566091"/>
            <a:ext cx="1318343" cy="36048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8647" y="4975666"/>
            <a:ext cx="1763419" cy="358303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4643328" y="4075922"/>
            <a:ext cx="4010660" cy="125603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132840" marR="5080" indent="-992505">
              <a:lnSpc>
                <a:spcPts val="3229"/>
              </a:lnSpc>
              <a:spcBef>
                <a:spcPts val="215"/>
              </a:spcBef>
            </a:pP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excel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-30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15"/>
              </a:lnSpc>
            </a:pP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comparing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286113" y="4895072"/>
            <a:ext cx="33718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05417" y="6213916"/>
            <a:ext cx="2096816" cy="27944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54137" y="6623491"/>
            <a:ext cx="2351399" cy="359224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50386" y="6623491"/>
            <a:ext cx="3449954" cy="768350"/>
            <a:chOff x="4250386" y="6623491"/>
            <a:chExt cx="3449954" cy="768350"/>
          </a:xfrm>
        </p:grpSpPr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50386" y="6623491"/>
              <a:ext cx="2127143" cy="3583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0524" y="7033066"/>
              <a:ext cx="2349330" cy="358303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3866148" y="5314172"/>
            <a:ext cx="5756910" cy="125603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just" marL="139065" marR="5080" indent="-127000">
              <a:lnSpc>
                <a:spcPts val="3229"/>
              </a:lnSpc>
              <a:spcBef>
                <a:spcPts val="200"/>
              </a:spcBef>
            </a:pP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images,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accurately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classify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objects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scenes.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makes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375390" y="6542897"/>
            <a:ext cx="977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776252" y="6542897"/>
            <a:ext cx="1846580" cy="8464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 indent="1125855">
              <a:lnSpc>
                <a:spcPts val="3229"/>
              </a:lnSpc>
              <a:spcBef>
                <a:spcPts val="204"/>
              </a:spcBef>
            </a:pP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1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 descr="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26685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Face</a:t>
            </a:r>
            <a:r>
              <a:rPr dirty="0" spc="-165"/>
              <a:t> </a:t>
            </a:r>
            <a:r>
              <a:rPr dirty="0" spc="-80"/>
              <a:t>Verification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4711" y="3097747"/>
            <a:ext cx="2310995" cy="27860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80789" y="4744734"/>
            <a:ext cx="1676061" cy="27944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47708" y="5154309"/>
            <a:ext cx="3037310" cy="35411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81200" y="3506484"/>
            <a:ext cx="1763419" cy="35830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89878" y="4335996"/>
            <a:ext cx="2328483" cy="357466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86997" y="4744734"/>
            <a:ext cx="2019535" cy="279443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9489224" y="3016316"/>
            <a:ext cx="511175" cy="8464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04"/>
              </a:spcBef>
            </a:pP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908666" y="3016316"/>
            <a:ext cx="4483735" cy="8464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 indent="263525">
              <a:lnSpc>
                <a:spcPts val="3229"/>
              </a:lnSpc>
              <a:spcBef>
                <a:spcPts val="204"/>
              </a:spcBef>
            </a:pP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compare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face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489224" y="3835466"/>
            <a:ext cx="657605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determine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belong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person.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489224" y="4254566"/>
            <a:ext cx="6510020" cy="8464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04"/>
              </a:spcBef>
              <a:tabLst>
                <a:tab pos="5027295" algn="l"/>
                <a:tab pos="5316855" algn="l"/>
              </a:tabLst>
            </a:pP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robust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systems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6342610" y="4664141"/>
            <a:ext cx="977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489224" y="5073716"/>
            <a:ext cx="6558915" cy="125603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00"/>
              </a:spcBef>
              <a:tabLst>
                <a:tab pos="3693795" algn="l"/>
              </a:tabLst>
            </a:pP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Networks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handle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variations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pose,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lighting,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expression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effectively.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1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 descr="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2668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Signature</a:t>
            </a:r>
            <a:r>
              <a:rPr dirty="0" spc="-225"/>
              <a:t> </a:t>
            </a:r>
            <a:r>
              <a:rPr dirty="0" spc="-75"/>
              <a:t>Verification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459" y="5154309"/>
            <a:ext cx="2365542" cy="36048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14816" y="3507321"/>
            <a:ext cx="3052816" cy="357466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16993" y="3916059"/>
            <a:ext cx="1763419" cy="35830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09454" y="4744734"/>
            <a:ext cx="3178893" cy="27944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173145" y="4744734"/>
            <a:ext cx="1129692" cy="358303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9489224" y="3016316"/>
            <a:ext cx="6785609" cy="33134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35"/>
              </a:lnSpc>
              <a:spcBef>
                <a:spcPts val="100"/>
              </a:spcBef>
            </a:pP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applied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700">
              <a:latin typeface="Trebuchet MS"/>
              <a:cs typeface="Trebuchet MS"/>
            </a:endParaRPr>
          </a:p>
          <a:p>
            <a:pPr marL="3087370">
              <a:lnSpc>
                <a:spcPts val="3225"/>
              </a:lnSpc>
            </a:pP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analyzing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2700">
              <a:latin typeface="Trebuchet MS"/>
              <a:cs typeface="Trebuchet MS"/>
            </a:endParaRPr>
          </a:p>
          <a:p>
            <a:pPr marL="1867535">
              <a:lnSpc>
                <a:spcPts val="3229"/>
              </a:lnSpc>
            </a:pP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signature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images,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endParaRPr sz="2700">
              <a:latin typeface="Trebuchet MS"/>
              <a:cs typeface="Trebuchet MS"/>
            </a:endParaRPr>
          </a:p>
          <a:p>
            <a:pPr marL="12700" marR="216535">
              <a:lnSpc>
                <a:spcPts val="3229"/>
              </a:lnSpc>
              <a:spcBef>
                <a:spcPts val="175"/>
              </a:spcBef>
              <a:tabLst>
                <a:tab pos="4508500" algn="l"/>
                <a:tab pos="5823585" algn="l"/>
              </a:tabLst>
            </a:pP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authenticate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identity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signer.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useful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marL="2383790">
              <a:lnSpc>
                <a:spcPts val="3105"/>
              </a:lnSpc>
            </a:pP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capture</a:t>
            </a:r>
            <a:endParaRPr sz="2700">
              <a:latin typeface="Trebuchet MS"/>
              <a:cs typeface="Trebuchet MS"/>
            </a:endParaRPr>
          </a:p>
          <a:p>
            <a:pPr marL="12700" marR="167640">
              <a:lnSpc>
                <a:spcPts val="3229"/>
              </a:lnSpc>
              <a:spcBef>
                <a:spcPts val="95"/>
              </a:spcBef>
            </a:pP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distinctive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patterns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signatures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comparisons.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016150" y="1943672"/>
            <a:ext cx="3898265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Text</a:t>
            </a:r>
            <a:r>
              <a:rPr dirty="0" spc="-105"/>
              <a:t> </a:t>
            </a:r>
            <a:r>
              <a:rPr dirty="0" spc="-10"/>
              <a:t>Similarity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2843886" y="4490556"/>
            <a:ext cx="5055870" cy="2837180"/>
            <a:chOff x="12843886" y="4490556"/>
            <a:chExt cx="5055870" cy="283718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74758" y="4909656"/>
              <a:ext cx="1763419" cy="35830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48669" y="4490556"/>
              <a:ext cx="1999860" cy="3604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9540" y="6967056"/>
              <a:ext cx="3735021" cy="36047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5917" y="6138381"/>
              <a:ext cx="1453439" cy="35830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3886" y="6547956"/>
              <a:ext cx="1366322" cy="27944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85708" y="6568383"/>
              <a:ext cx="2817480" cy="337877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2132661" y="3590812"/>
            <a:ext cx="5789295" cy="2903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471805">
              <a:lnSpc>
                <a:spcPct val="100000"/>
              </a:lnSpc>
              <a:spcBef>
                <a:spcPts val="100"/>
              </a:spcBef>
              <a:tabLst>
                <a:tab pos="3677285" algn="l"/>
                <a:tab pos="5703570" algn="l"/>
              </a:tabLst>
            </a:pP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limited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visual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tasks.</a:t>
            </a:r>
            <a:r>
              <a:rPr dirty="0" sz="2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measuring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0">
                <a:solidFill>
                  <a:srgbClr val="FFFFFF"/>
                </a:solidFill>
                <a:latin typeface="Trebuchet MS"/>
                <a:cs typeface="Trebuchet MS"/>
              </a:rPr>
              <a:t>well.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encoding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textual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-47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determine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semantic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similarity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pieces</a:t>
            </a:r>
            <a:endParaRPr sz="2700">
              <a:latin typeface="Trebuchet MS"/>
              <a:cs typeface="Trebuchet MS"/>
            </a:endParaRPr>
          </a:p>
          <a:p>
            <a:pPr marL="561340">
              <a:lnSpc>
                <a:spcPts val="3225"/>
              </a:lnSpc>
            </a:pP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text.</a:t>
            </a:r>
            <a:r>
              <a:rPr dirty="0" sz="2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4207027" y="6467362"/>
            <a:ext cx="977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7201002" y="6467362"/>
            <a:ext cx="720725" cy="855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60"/>
              </a:spcBef>
            </a:pPr>
            <a:r>
              <a:rPr dirty="0" sz="2700" spc="-44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1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 descr="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2668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Time</a:t>
            </a:r>
            <a:r>
              <a:rPr dirty="0" spc="-165"/>
              <a:t> </a:t>
            </a:r>
            <a:r>
              <a:rPr dirty="0"/>
              <a:t>Series</a:t>
            </a:r>
            <a:r>
              <a:rPr dirty="0" spc="-165"/>
              <a:t> </a:t>
            </a:r>
            <a:r>
              <a:rPr dirty="0" spc="-25"/>
              <a:t>Analysis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7784" y="3506484"/>
            <a:ext cx="2778354" cy="36048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16993" y="3916059"/>
            <a:ext cx="1763419" cy="35830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20121" y="5563884"/>
            <a:ext cx="3324986" cy="36048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70144" y="4744734"/>
            <a:ext cx="3499104" cy="27944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75950" y="5154309"/>
            <a:ext cx="2919655" cy="358303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781741" y="5154309"/>
            <a:ext cx="887265" cy="27944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24025" y="5584311"/>
            <a:ext cx="1596925" cy="337877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9489224" y="3016316"/>
            <a:ext cx="6615430" cy="1675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35"/>
              </a:lnSpc>
              <a:spcBef>
                <a:spcPts val="100"/>
              </a:spcBef>
            </a:pP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leveraged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2700">
              <a:latin typeface="Trebuchet MS"/>
              <a:cs typeface="Trebuchet MS"/>
            </a:endParaRPr>
          </a:p>
          <a:p>
            <a:pPr marL="2794635">
              <a:lnSpc>
                <a:spcPts val="3225"/>
              </a:lnSpc>
            </a:pP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comparing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2700">
              <a:latin typeface="Trebuchet MS"/>
              <a:cs typeface="Trebuchet MS"/>
            </a:endParaRPr>
          </a:p>
          <a:p>
            <a:pPr marL="12700" marR="5080" indent="1854835">
              <a:lnSpc>
                <a:spcPts val="3300"/>
              </a:lnSpc>
              <a:spcBef>
                <a:spcPts val="30"/>
              </a:spcBef>
            </a:pP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series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patterns,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detect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anomalies,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489224" y="4664141"/>
            <a:ext cx="2350135" cy="125603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241300">
              <a:lnSpc>
                <a:spcPts val="3229"/>
              </a:lnSpc>
              <a:spcBef>
                <a:spcPts val="215"/>
              </a:spcBef>
            </a:pP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perform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2700">
              <a:latin typeface="Trebuchet MS"/>
              <a:cs typeface="Trebuchet MS"/>
            </a:endParaRPr>
          </a:p>
          <a:p>
            <a:pPr marL="1642110">
              <a:lnSpc>
                <a:spcPts val="3115"/>
              </a:lnSpc>
            </a:pP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266011" y="4664141"/>
            <a:ext cx="1568450" cy="1256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9"/>
              </a:lnSpc>
              <a:spcBef>
                <a:spcPts val="100"/>
              </a:spcBef>
            </a:pP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ﬁnds</a:t>
            </a:r>
            <a:endParaRPr sz="2700">
              <a:latin typeface="Trebuchet MS"/>
              <a:cs typeface="Trebuchet MS"/>
            </a:endParaRPr>
          </a:p>
          <a:p>
            <a:pPr marL="339725">
              <a:lnSpc>
                <a:spcPts val="3225"/>
              </a:lnSpc>
            </a:pPr>
            <a:r>
              <a:rPr dirty="0" sz="270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  <a:p>
            <a:pPr marL="976630">
              <a:lnSpc>
                <a:spcPts val="3229"/>
              </a:lnSpc>
            </a:pPr>
            <a:r>
              <a:rPr dirty="0" sz="2700" spc="-44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29654" y="1953197"/>
            <a:ext cx="6584950" cy="69977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400" spc="-35"/>
              <a:t>Recommendation</a:t>
            </a:r>
            <a:r>
              <a:rPr dirty="0" sz="4400" spc="-175"/>
              <a:t> </a:t>
            </a:r>
            <a:r>
              <a:rPr dirty="0" sz="4400" spc="-10"/>
              <a:t>Systems</a:t>
            </a:r>
            <a:endParaRPr sz="4400"/>
          </a:p>
        </p:txBody>
      </p:sp>
      <p:grpSp>
        <p:nvGrpSpPr>
          <p:cNvPr id="8" name="object 8" descr=""/>
          <p:cNvGrpSpPr/>
          <p:nvPr/>
        </p:nvGrpSpPr>
        <p:grpSpPr>
          <a:xfrm>
            <a:off x="12056390" y="4080981"/>
            <a:ext cx="5335905" cy="3244850"/>
            <a:chOff x="12056390" y="4080981"/>
            <a:chExt cx="5335905" cy="324485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35084" y="4490556"/>
              <a:ext cx="2256761" cy="2794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91724" y="4080981"/>
              <a:ext cx="3735021" cy="36047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56390" y="4491393"/>
              <a:ext cx="2358986" cy="3532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75153" y="6548793"/>
              <a:ext cx="3101397" cy="27860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90906" y="6987482"/>
              <a:ext cx="2801277" cy="337877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2069260" y="3590812"/>
            <a:ext cx="5852795" cy="2903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3229"/>
              </a:lnSpc>
              <a:spcBef>
                <a:spcPts val="100"/>
              </a:spcBef>
            </a:pP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contribute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700">
              <a:latin typeface="Trebuchet MS"/>
              <a:cs typeface="Trebuchet MS"/>
            </a:endParaRPr>
          </a:p>
          <a:p>
            <a:pPr algn="r" marR="5080">
              <a:lnSpc>
                <a:spcPts val="3225"/>
              </a:lnSpc>
            </a:pP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capturing</a:t>
            </a:r>
            <a:endParaRPr sz="2700">
              <a:latin typeface="Trebuchet MS"/>
              <a:cs typeface="Trebuchet MS"/>
            </a:endParaRPr>
          </a:p>
          <a:p>
            <a:pPr algn="r" marR="5080">
              <a:lnSpc>
                <a:spcPts val="3229"/>
              </a:lnSpc>
              <a:tabLst>
                <a:tab pos="2897505" algn="l"/>
              </a:tabLst>
            </a:pP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endParaRPr sz="2700">
              <a:latin typeface="Trebuchet MS"/>
              <a:cs typeface="Trebuchet MS"/>
            </a:endParaRPr>
          </a:p>
          <a:p>
            <a:pPr algn="r" marL="77470" marR="5080" indent="-65405">
              <a:lnSpc>
                <a:spcPts val="3229"/>
              </a:lnSpc>
              <a:spcBef>
                <a:spcPts val="155"/>
              </a:spcBef>
            </a:pP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embeddings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items,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personalized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recommendations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products,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movies, 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music,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more.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841530" y="6467362"/>
            <a:ext cx="125285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767434" y="6467362"/>
            <a:ext cx="2154555" cy="85598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1584325">
              <a:lnSpc>
                <a:spcPct val="101899"/>
              </a:lnSpc>
              <a:spcBef>
                <a:spcPts val="35"/>
              </a:spcBef>
            </a:pP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businesses.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3"/>
                </a:lnTo>
                <a:lnTo>
                  <a:pt x="0" y="19849"/>
                </a:lnTo>
                <a:lnTo>
                  <a:pt x="19849" y="0"/>
                </a:lnTo>
                <a:lnTo>
                  <a:pt x="1634971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7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3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6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054" rIns="0" bIns="0" rtlCol="0" vert="horz">
            <a:spAutoFit/>
          </a:bodyPr>
          <a:lstStyle/>
          <a:p>
            <a:pPr marL="436499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Advantages</a:t>
            </a:r>
            <a:r>
              <a:rPr dirty="0" spc="-225"/>
              <a:t> </a:t>
            </a:r>
            <a:r>
              <a:rPr dirty="0"/>
              <a:t>of</a:t>
            </a:r>
            <a:r>
              <a:rPr dirty="0" spc="-225"/>
              <a:t> </a:t>
            </a:r>
            <a:r>
              <a:rPr dirty="0" spc="-10"/>
              <a:t>Siamese</a:t>
            </a:r>
            <a:r>
              <a:rPr dirty="0" spc="-225"/>
              <a:t> </a:t>
            </a:r>
            <a:r>
              <a:rPr dirty="0" spc="-10"/>
              <a:t>Networks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1630" y="5277229"/>
            <a:ext cx="1349898" cy="31730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57254" y="3866575"/>
            <a:ext cx="1055558" cy="31825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16517" y="4333300"/>
            <a:ext cx="4161260" cy="40806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29984" y="4809550"/>
            <a:ext cx="2270731" cy="31825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23416" y="5276275"/>
            <a:ext cx="1518337" cy="31825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61175" y="5743000"/>
            <a:ext cx="1297143" cy="408068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8620349" y="3309827"/>
            <a:ext cx="6868159" cy="377062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10"/>
              </a:spcBef>
              <a:tabLst>
                <a:tab pos="4770755" algn="l"/>
              </a:tabLst>
            </a:pP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Siamese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offer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several </a:t>
            </a:r>
            <a:r>
              <a:rPr dirty="0" sz="3050" spc="-75">
                <a:solidFill>
                  <a:srgbClr val="FFFFFF"/>
                </a:solidFill>
                <a:latin typeface="Trebuchet MS"/>
                <a:cs typeface="Trebuchet MS"/>
              </a:rPr>
              <a:t>advantages.</a:t>
            </a:r>
            <a:r>
              <a:rPr dirty="0" sz="305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30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	to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variations </a:t>
            </a:r>
            <a:r>
              <a:rPr dirty="0" sz="3050" spc="-9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0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r>
              <a:rPr dirty="0" sz="30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050" spc="-155">
                <a:solidFill>
                  <a:srgbClr val="FFFFFF"/>
                </a:solidFill>
                <a:latin typeface="Trebuchet MS"/>
                <a:cs typeface="Trebuchet MS"/>
              </a:rPr>
              <a:t>effectively,</a:t>
            </a:r>
            <a:r>
              <a:rPr dirty="0" sz="305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endParaRPr sz="3050">
              <a:latin typeface="Trebuchet MS"/>
              <a:cs typeface="Trebuchet MS"/>
            </a:endParaRPr>
          </a:p>
          <a:p>
            <a:pPr marL="1438910" marR="282575" indent="-70485">
              <a:lnSpc>
                <a:spcPct val="100400"/>
              </a:lnSpc>
            </a:pPr>
            <a:r>
              <a:rPr dirty="0" sz="3050" spc="-4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050" spc="-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30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3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0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30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useful</a:t>
            </a:r>
            <a:r>
              <a:rPr dirty="0" sz="30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scenarios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Trebuchet MS"/>
                <a:cs typeface="Trebuchet MS"/>
              </a:rPr>
              <a:t>combined</a:t>
            </a:r>
            <a:endParaRPr sz="3050">
              <a:latin typeface="Trebuchet MS"/>
              <a:cs typeface="Trebuchet MS"/>
            </a:endParaRPr>
          </a:p>
          <a:p>
            <a:pPr marL="12700" marR="659130">
              <a:lnSpc>
                <a:spcPct val="100400"/>
              </a:lnSpc>
            </a:pPr>
            <a:r>
              <a:rPr dirty="0" sz="3050" spc="-7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20">
                <a:solidFill>
                  <a:srgbClr val="FFFFFF"/>
                </a:solidFill>
                <a:latin typeface="Trebuchet MS"/>
                <a:cs typeface="Trebuchet MS"/>
              </a:rPr>
              <a:t>architectures</a:t>
            </a:r>
            <a:r>
              <a:rPr dirty="0" sz="30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improved </a:t>
            </a:r>
            <a:r>
              <a:rPr dirty="0" sz="3050" spc="-30">
                <a:solidFill>
                  <a:srgbClr val="FFFFFF"/>
                </a:solidFill>
                <a:latin typeface="Trebuchet MS"/>
                <a:cs typeface="Trebuchet MS"/>
              </a:rPr>
              <a:t>performance.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2023-11-01T13:16:27Z</dcterms:created>
  <dcterms:modified xsi:type="dcterms:W3CDTF">2023-11-01T13:16:27Z</dcterms:modified>
</cp:coreProperties>
</file>